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24384000" cy="13716000"/>
  <p:notesSz cx="13716000" cy="24384000"/>
  <p:embeddedFontLs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image" Target="../media/image-1-11.png"/><Relationship Id="rId12" Type="http://schemas.openxmlformats.org/officeDocument/2006/relationships/image" Target="../media/image-1-12.svg"/><Relationship Id="rId13" Type="http://schemas.openxmlformats.org/officeDocument/2006/relationships/image" Target="../media/image-1-13.png"/><Relationship Id="rId14" Type="http://schemas.openxmlformats.org/officeDocument/2006/relationships/image" Target="../media/image-1-14.svg"/><Relationship Id="rId15" Type="http://schemas.openxmlformats.org/officeDocument/2006/relationships/image" Target="../media/image-1-15.png"/><Relationship Id="rId16" Type="http://schemas.openxmlformats.org/officeDocument/2006/relationships/image" Target="../media/image-1-16.svg"/><Relationship Id="rId17" Type="http://schemas.openxmlformats.org/officeDocument/2006/relationships/image" Target="../media/image-1-17.png"/><Relationship Id="rId18" Type="http://schemas.openxmlformats.org/officeDocument/2006/relationships/image" Target="../media/image-1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sv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sv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sv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sv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sv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image" Target="../media/image-13-8.png"/><Relationship Id="rId9" Type="http://schemas.openxmlformats.org/officeDocument/2006/relationships/image" Target="../media/image-13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8" Type="http://schemas.openxmlformats.org/officeDocument/2006/relationships/image" Target="../media/image-14-8.png"/><Relationship Id="rId9" Type="http://schemas.openxmlformats.org/officeDocument/2006/relationships/image" Target="../media/image-14-9.sv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sv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sv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sv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sv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sv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sv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sv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svg"/><Relationship Id="rId6" Type="http://schemas.openxmlformats.org/officeDocument/2006/relationships/image" Target="../media/image-15-6.png"/><Relationship Id="rId7" Type="http://schemas.openxmlformats.org/officeDocument/2006/relationships/image" Target="../media/image-15-7.svg"/><Relationship Id="rId8" Type="http://schemas.openxmlformats.org/officeDocument/2006/relationships/image" Target="../media/image-15-8.png"/><Relationship Id="rId9" Type="http://schemas.openxmlformats.org/officeDocument/2006/relationships/image" Target="../media/image-15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6" Type="http://schemas.openxmlformats.org/officeDocument/2006/relationships/image" Target="../media/image-17-6.png"/><Relationship Id="rId7" Type="http://schemas.openxmlformats.org/officeDocument/2006/relationships/image" Target="../media/image-17-7.svg"/><Relationship Id="rId8" Type="http://schemas.openxmlformats.org/officeDocument/2006/relationships/image" Target="../media/image-17-8.png"/><Relationship Id="rId9" Type="http://schemas.openxmlformats.org/officeDocument/2006/relationships/image" Target="../media/image-17-9.sv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sv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sv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sv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svg"/><Relationship Id="rId18" Type="http://schemas.openxmlformats.org/officeDocument/2006/relationships/image" Target="../media/image-17-18.png"/><Relationship Id="rId19" Type="http://schemas.openxmlformats.org/officeDocument/2006/relationships/image" Target="../media/image-17-19.svg"/><Relationship Id="rId20" Type="http://schemas.openxmlformats.org/officeDocument/2006/relationships/image" Target="../media/image-17-20.png"/><Relationship Id="rId21" Type="http://schemas.openxmlformats.org/officeDocument/2006/relationships/image" Target="../media/image-17-21.svg"/><Relationship Id="rId22" Type="http://schemas.openxmlformats.org/officeDocument/2006/relationships/image" Target="../media/image-17-22.png"/><Relationship Id="rId23" Type="http://schemas.openxmlformats.org/officeDocument/2006/relationships/image" Target="../media/image-17-23.svg"/><Relationship Id="rId24" Type="http://schemas.openxmlformats.org/officeDocument/2006/relationships/image" Target="../media/image-17-24.png"/><Relationship Id="rId25" Type="http://schemas.openxmlformats.org/officeDocument/2006/relationships/image" Target="../media/image-17-25.svg"/><Relationship Id="rId26" Type="http://schemas.openxmlformats.org/officeDocument/2006/relationships/image" Target="../media/image-17-26.png"/><Relationship Id="rId27" Type="http://schemas.openxmlformats.org/officeDocument/2006/relationships/image" Target="../media/image-17-27.svg"/><Relationship Id="rId28" Type="http://schemas.openxmlformats.org/officeDocument/2006/relationships/image" Target="../media/image-17-28.png"/><Relationship Id="rId29" Type="http://schemas.openxmlformats.org/officeDocument/2006/relationships/image" Target="../media/image-17-29.svg"/><Relationship Id="rId30" Type="http://schemas.openxmlformats.org/officeDocument/2006/relationships/image" Target="../media/image-17-30.png"/><Relationship Id="rId31" Type="http://schemas.openxmlformats.org/officeDocument/2006/relationships/image" Target="../media/image-17-31.sv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svg"/><Relationship Id="rId6" Type="http://schemas.openxmlformats.org/officeDocument/2006/relationships/image" Target="../media/image-18-6.png"/><Relationship Id="rId7" Type="http://schemas.openxmlformats.org/officeDocument/2006/relationships/image" Target="../media/image-18-7.svg"/><Relationship Id="rId8" Type="http://schemas.openxmlformats.org/officeDocument/2006/relationships/image" Target="../media/image-18-8.png"/><Relationship Id="rId9" Type="http://schemas.openxmlformats.org/officeDocument/2006/relationships/image" Target="../media/image-18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19-2.jpg"/><Relationship Id="rId3" Type="http://schemas.openxmlformats.org/officeDocument/2006/relationships/image" Target="../media/image-19-3.png"/><Relationship Id="rId4" Type="http://schemas.openxmlformats.org/officeDocument/2006/relationships/image" Target="../media/image-19-4.svg"/><Relationship Id="rId5" Type="http://schemas.openxmlformats.org/officeDocument/2006/relationships/image" Target="../media/image-19-5.png"/><Relationship Id="rId6" Type="http://schemas.openxmlformats.org/officeDocument/2006/relationships/image" Target="../media/image-19-6.svg"/><Relationship Id="rId7" Type="http://schemas.openxmlformats.org/officeDocument/2006/relationships/image" Target="../media/image-19-7.png"/><Relationship Id="rId8" Type="http://schemas.openxmlformats.org/officeDocument/2006/relationships/image" Target="../media/image-19-8.svg"/><Relationship Id="rId9" Type="http://schemas.openxmlformats.org/officeDocument/2006/relationships/image" Target="../media/image-19-9.png"/><Relationship Id="rId10" Type="http://schemas.openxmlformats.org/officeDocument/2006/relationships/image" Target="../media/image-19-10.sv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sv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sv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sv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sv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8" Type="http://schemas.openxmlformats.org/officeDocument/2006/relationships/image" Target="../media/image-2-18.png"/><Relationship Id="rId19" Type="http://schemas.openxmlformats.org/officeDocument/2006/relationships/image" Target="../media/image-2-19.svg"/><Relationship Id="rId20" Type="http://schemas.openxmlformats.org/officeDocument/2006/relationships/image" Target="../media/image-2-20.png"/><Relationship Id="rId21" Type="http://schemas.openxmlformats.org/officeDocument/2006/relationships/image" Target="../media/image-2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jp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18-d2sh1rm1bb2p4onbp35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4649" y="5105401"/>
            <a:ext cx="10474576" cy="301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Psychologist: An Empathetic Mental-Health Chatbot with Long-Term Memory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12-d2sh1q61bb2p4onbp28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6125" y="11023600"/>
            <a:ext cx="4712970" cy="863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207240" y="10939145"/>
            <a:ext cx="4601210" cy="103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2-d2sh1q61bb2p4onbp29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6500" y="11023600"/>
            <a:ext cx="5511800" cy="863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717135" y="10939145"/>
            <a:ext cx="5370830" cy="103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</a:t>
            </a:r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25/08/05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912928" y="685800"/>
            <a:ext cx="342943" cy="355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912928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357484" y="685800"/>
            <a:ext cx="342943" cy="355600"/>
          </a:xfrm>
          <a:prstGeom prst="ellipse">
            <a:avLst/>
          </a:prstGeom>
          <a:solidFill>
            <a:srgbClr val="718BA3"/>
          </a:solidFill>
          <a:ln/>
        </p:spPr>
      </p:sp>
      <p:sp>
        <p:nvSpPr>
          <p:cNvPr id="11" name="Text 6"/>
          <p:cNvSpPr/>
          <p:nvPr/>
        </p:nvSpPr>
        <p:spPr>
          <a:xfrm>
            <a:off x="1357484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4-12:09:12-d2sh1q61bb2p4onbp29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2038" y="685800"/>
            <a:ext cx="355644" cy="35560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14770360" y="4038600"/>
            <a:ext cx="824929" cy="824826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14770360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15132525" y="4038600"/>
            <a:ext cx="824929" cy="824826"/>
          </a:xfrm>
          <a:prstGeom prst="ellipse">
            <a:avLst/>
          </a:prstGeom>
          <a:solidFill>
            <a:srgbClr val="D9D9D9">
              <a:alpha val="5098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15132525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15494689" y="4038600"/>
            <a:ext cx="824929" cy="824826"/>
          </a:xfrm>
          <a:prstGeom prst="ellipse">
            <a:avLst/>
          </a:prstGeom>
          <a:solidFill>
            <a:srgbClr val="D9D9D9">
              <a:alpha val="10196"/>
            </a:srgbClr>
          </a:solidFill>
          <a:ln w="127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15494689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15856851" y="4038600"/>
            <a:ext cx="824929" cy="824826"/>
          </a:xfrm>
          <a:prstGeom prst="ellipse">
            <a:avLst/>
          </a:prstGeom>
          <a:solidFill>
            <a:srgbClr val="D9D9D9">
              <a:alpha val="14902"/>
            </a:srgbClr>
          </a:solidFill>
          <a:ln w="127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15856851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16219016" y="4038600"/>
            <a:ext cx="824929" cy="824826"/>
          </a:xfrm>
          <a:prstGeom prst="ellipse">
            <a:avLst/>
          </a:prstGeom>
          <a:solidFill>
            <a:srgbClr val="D9D9D9">
              <a:alpha val="20000"/>
            </a:srgbClr>
          </a:solidFill>
          <a:ln w="12700">
            <a:solidFill>
              <a:srgbClr val="FFFFFF">
                <a:alpha val="50196"/>
              </a:srgbClr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16219016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4" descr="https://kimi-img.moonshot.cn/pub/slides/slides_tmpl/image/25-09-04-12:09:12-d2sh1q61bb2p4onbp2a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9961" y="10185401"/>
            <a:ext cx="12702" cy="1670813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4-12:09:12-d2sh1q61bb2p4onbp2a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89936" y="11308414"/>
            <a:ext cx="502420" cy="562952"/>
          </a:xfrm>
          <a:prstGeom prst="rect">
            <a:avLst/>
          </a:prstGeom>
        </p:spPr>
      </p:pic>
      <p:pic>
        <p:nvPicPr>
          <p:cNvPr id="25" name="Image 6" descr="https://kimi-img.moonshot.cn/pub/slides/slides_tmpl/image/25-09-04-12:09:12-d2sh1q61bb2p4onbp2b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0267" y="11308414"/>
            <a:ext cx="502420" cy="562952"/>
          </a:xfrm>
          <a:prstGeom prst="rect">
            <a:avLst/>
          </a:prstGeom>
        </p:spPr>
      </p:pic>
      <p:pic>
        <p:nvPicPr>
          <p:cNvPr id="26" name="Image 7" descr="https://kimi-img.moonshot.cn/pub/slides/slides_tmpl/image/25-09-04-12:09:13-d2sh1qe1bb2p4onbp2b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67960" y="1035050"/>
            <a:ext cx="14073359" cy="12700"/>
          </a:xfrm>
          <a:prstGeom prst="rect">
            <a:avLst/>
          </a:prstGeom>
        </p:spPr>
      </p:pic>
      <p:sp>
        <p:nvSpPr>
          <p:cNvPr id="27" name="Shape 17"/>
          <p:cNvSpPr/>
          <p:nvPr/>
        </p:nvSpPr>
        <p:spPr>
          <a:xfrm>
            <a:off x="1924131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8" name="Text 18"/>
          <p:cNvSpPr/>
          <p:nvPr/>
        </p:nvSpPr>
        <p:spPr>
          <a:xfrm>
            <a:off x="1924131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19"/>
          <p:cNvSpPr/>
          <p:nvPr/>
        </p:nvSpPr>
        <p:spPr>
          <a:xfrm>
            <a:off x="12445970" y="36576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30" name="Text 20"/>
          <p:cNvSpPr/>
          <p:nvPr/>
        </p:nvSpPr>
        <p:spPr>
          <a:xfrm>
            <a:off x="12445970" y="36576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1"/>
          <p:cNvSpPr/>
          <p:nvPr/>
        </p:nvSpPr>
        <p:spPr>
          <a:xfrm>
            <a:off x="507904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32" name="Text 22"/>
          <p:cNvSpPr/>
          <p:nvPr/>
        </p:nvSpPr>
        <p:spPr>
          <a:xfrm>
            <a:off x="507904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3"/>
          <p:cNvSpPr/>
          <p:nvPr/>
        </p:nvSpPr>
        <p:spPr>
          <a:xfrm>
            <a:off x="12153832" y="660400"/>
            <a:ext cx="749394" cy="749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4" name="Text 24"/>
          <p:cNvSpPr/>
          <p:nvPr/>
        </p:nvSpPr>
        <p:spPr>
          <a:xfrm>
            <a:off x="12153832" y="660400"/>
            <a:ext cx="749394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8" descr="https://kimi-img.moonshot.cn/pub/slides/slides_tmpl/image/25-09-04-12:09:13-d2sh1qe1bb2p4onbp2c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528529" y="1422400"/>
            <a:ext cx="12702" cy="2235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h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87" y="0"/>
            <a:ext cx="17261457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h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7" y="0"/>
            <a:ext cx="9589699" cy="1371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85479" y="1244601"/>
            <a:ext cx="6812285" cy="24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Lightweight Local Tech Stack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297401" y="42672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2297401" y="42672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2437118" y="4267200"/>
            <a:ext cx="749394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437118" y="4267200"/>
            <a:ext cx="749394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640344" y="42672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640344" y="42672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5400000">
            <a:off x="10807465" y="40005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 rot="5400000">
            <a:off x="10807465" y="40005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rot="5400000">
            <a:off x="10807465" y="42291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 rot="5400000">
            <a:off x="10807465" y="42291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rot="5400000">
            <a:off x="10807465" y="44577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 rot="5400000">
            <a:off x="10807465" y="44577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9-04-12:09:24-d2sh1t61bb2p4onbp3i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5103" y="12282822"/>
            <a:ext cx="965321" cy="254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9-04-12:09:24-d2sh1t61bb2p4onbp3i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66121" y="12290425"/>
            <a:ext cx="6414302" cy="635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9-04-12:09:24-d2sh1t61bb2p4onbp3k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99686" y="11798300"/>
            <a:ext cx="25403" cy="965200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9-04-12:09:24-d2sh1t61bb2p4onbp3j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07290" y="4737100"/>
            <a:ext cx="6351" cy="80264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389737" y="42037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Cost-Effective Architecture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2297400" y="6019801"/>
            <a:ext cx="5529424" cy="433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Utilizes Python, OpenRouter free-tier endpoints, ChromaDB or FAISS for vector storage, FastAPI for backend services, and an initial CLI interface.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11556858" y="42037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 Data Storage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10464521" y="6019801"/>
            <a:ext cx="5529424" cy="433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Ensures user data remains local, with encrypted backups for security, eliminating cloud costs and enabling offline usage.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5-d2sh1te1bb2p4onbp3u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5-d2sh1te1bb2p4onbp3v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5-d2sh1te1bb2p4onbp3v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2:09:25-d2sh1te1bb2p4onbp40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2:09:26-d2sh1tm1bb2p4onbp40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4-12:09:26-d2sh1tm1bb2p4onbp41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55870" y="10668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Modular System Architecture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4-12:09:26-d2sh1tm1bb2p4onbp420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00548" y="3460750"/>
            <a:ext cx="3586338" cy="12046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4-12:09:26-d2sh1tm1bb2p4onbp42g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76224" y="8985250"/>
            <a:ext cx="1492437" cy="1270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4-12:09:26-d2sh1tm1bb2p4onbp43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027816" y="8985250"/>
            <a:ext cx="1359070" cy="1270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-6047543" y="-132461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333271" y="5321301"/>
            <a:ext cx="3260074" cy="120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Manager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7717128" y="27051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Handles vector CRUD operations and semantic retrieval, ensuring efficient memory management.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8186703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Dialogue Generator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00226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Crafts prompts enriched by user history, enabling coherent and context-aware conversations.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2327421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Service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7717128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Hosts therapy guidelines and intervention strategies, providing a robust knowledge base for the AI psychologist.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&amp; Risk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6030" y="939800"/>
            <a:ext cx="1120711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Three-Stage Iterative Roadmap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19-d2sh1ru1bb2p4onbp37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87" y="6915150"/>
            <a:ext cx="15280010" cy="127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2:09:19-d2sh1ru1bb2p4onbp37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7" y="6775450"/>
            <a:ext cx="15368921" cy="2540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19-d2sh1ru1bb2p4onbp38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25229" y="0"/>
            <a:ext cx="11260233" cy="137160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2:09:19-d2sh1ru1bb2p4onbp38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1287" y="0"/>
            <a:ext cx="9084175" cy="137160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510030" y="5778500"/>
            <a:ext cx="1125982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Development Plan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509902" y="7404101"/>
            <a:ext cx="11207034" cy="338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12-week timeline split into three four-week sprints, delivering incremental improvements and ensuring continuous validation.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53" y="3086100"/>
            <a:ext cx="10046956" cy="100711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l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23791" y="3086100"/>
            <a:ext cx="10046956" cy="100711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21000000">
            <a:off x="5317765" y="6115685"/>
            <a:ext cx="4188045" cy="169264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 rot="21000000">
            <a:off x="5317765" y="6115685"/>
            <a:ext cx="4188045" cy="1692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2:09:24-d2sh1t61bb2p4onbp3l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5418" y="5702300"/>
            <a:ext cx="1663908" cy="16637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427914" y="7251700"/>
            <a:ext cx="393749" cy="393700"/>
          </a:xfrm>
          <a:prstGeom prst="ellipse">
            <a:avLst/>
          </a:prstGeom>
          <a:solidFill>
            <a:srgbClr val="5E559A"/>
          </a:solidFill>
          <a:ln/>
        </p:spPr>
      </p:sp>
      <p:sp>
        <p:nvSpPr>
          <p:cNvPr id="8" name="Text 3"/>
          <p:cNvSpPr/>
          <p:nvPr/>
        </p:nvSpPr>
        <p:spPr>
          <a:xfrm>
            <a:off x="8427914" y="7251700"/>
            <a:ext cx="393749" cy="393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4-12:09:24-d2sh1t61bb2p4onbp3m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4480" y="4552950"/>
            <a:ext cx="419152" cy="1270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2:09:24-d2sh1t61bb2p4onbp3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44056" y="4343400"/>
            <a:ext cx="12702" cy="4191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49619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Register &amp; Mitigation</a:t>
            </a:r>
            <a:endParaRPr lang="en-US" sz="1600" dirty="0"/>
          </a:p>
        </p:txBody>
      </p:sp>
      <p:pic>
        <p:nvPicPr>
          <p:cNvPr id="12" name="Image 5" descr="https://kimi-img.moonshot.cn/pub/slides/slides_tmpl/image/25-09-04-12:09:24-d2sh1t61bb2p4onbp3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578410" y="4552950"/>
            <a:ext cx="419152" cy="1270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4-12:09:24-d2sh1t61bb2p4onbp3n0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87986" y="4343400"/>
            <a:ext cx="12702" cy="41910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4-12:09:24-d2sh1t61bb2p4onbp3ng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2722" y="8620125"/>
            <a:ext cx="7354219" cy="635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4-12:09:24-d2sh1t61bb2p4onbp3ng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906652" y="8620125"/>
            <a:ext cx="7354219" cy="6350"/>
          </a:xfrm>
          <a:prstGeom prst="rect">
            <a:avLst/>
          </a:prstGeom>
        </p:spPr>
      </p:pic>
      <p:sp>
        <p:nvSpPr>
          <p:cNvPr id="16" name="Shape 5"/>
          <p:cNvSpPr/>
          <p:nvPr/>
        </p:nvSpPr>
        <p:spPr>
          <a:xfrm rot="1260000">
            <a:off x="16017518" y="6489702"/>
            <a:ext cx="4077210" cy="977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7" name="Text 6"/>
          <p:cNvSpPr/>
          <p:nvPr/>
        </p:nvSpPr>
        <p:spPr>
          <a:xfrm rot="1260000">
            <a:off x="16017518" y="6489702"/>
            <a:ext cx="4077210" cy="977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4-12:09:24-d2sh1t61bb2p4onbp3o0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262277" y="6184900"/>
            <a:ext cx="1587698" cy="1587500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4-12:09:24-d2sh1t61bb2p4onbp3og.sv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024373" y="5092700"/>
            <a:ext cx="1562295" cy="3473450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3262721" y="42799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Risks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3262721" y="8902701"/>
            <a:ext cx="7383856" cy="26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Free-tier quota exhaustion, memory bloat, and accidental data deletion are identified as primary risks.</a:t>
            </a:r>
            <a:endParaRPr lang="en-US" sz="1600" dirty="0"/>
          </a:p>
        </p:txBody>
      </p:sp>
      <p:sp>
        <p:nvSpPr>
          <p:cNvPr id="22" name="Text 9"/>
          <p:cNvSpPr/>
          <p:nvPr/>
        </p:nvSpPr>
        <p:spPr>
          <a:xfrm>
            <a:off x="13906651" y="42799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Mitigation Strategies</a:t>
            </a:r>
            <a:endParaRPr lang="en-US" sz="1600" dirty="0"/>
          </a:p>
        </p:txBody>
      </p:sp>
      <p:sp>
        <p:nvSpPr>
          <p:cNvPr id="23" name="Text 10"/>
          <p:cNvSpPr/>
          <p:nvPr/>
        </p:nvSpPr>
        <p:spPr>
          <a:xfrm>
            <a:off x="13906651" y="8902701"/>
            <a:ext cx="7383856" cy="26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secondary model endpoints, implement forgetting algorithms, and schedule encrypted backups to mitigate identified risks.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&amp; Metrics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8773" y="4889501"/>
            <a:ext cx="20233629" cy="635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773" y="8496301"/>
            <a:ext cx="20233629" cy="635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19800000">
            <a:off x="2232817" y="58028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 rot="19800000">
            <a:off x="2232817" y="58028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51232" y="13081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Zero-Budget Kick-off &amp; Low-Cost Scaling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rot="19800000">
            <a:off x="2232817" y="92826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 rot="19800000">
            <a:off x="2232817" y="92826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166152" y="94488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846830" y="91440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Cost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147982" y="89027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leverages free resources such as OpenRouter, open-source libraries, and local hardware to start with zero budget.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166152" y="59690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846830" y="56642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Costs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4147982" y="52959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 costs include domain names and paid API tiers, keeping expenses minimal even at scale.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6-d2sh1tm1bb2p4onbp43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2785" y="0"/>
            <a:ext cx="12702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63109" y="67945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1163109" y="67945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163109" y="99568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163109" y="99568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163109" y="36322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163109" y="36322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97201" y="1473201"/>
            <a:ext cx="7345751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KPIs for Technical &amp; UX Success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4525247" y="3525196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525247" y="3525196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995563" y="3964022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3995563" y="3964022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024665" y="3964022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5024665" y="3964022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9-04-12:09:26-d2sh1tm1bb2p4onbp44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5633" y="3903496"/>
            <a:ext cx="12702" cy="953309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9-04-12:09:26-d2sh1tm1bb2p4onbp44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70650" y="4850454"/>
            <a:ext cx="302674" cy="127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9-04-12:09:26-d2sh1tm1bb2p4onbp45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25333" y="4291423"/>
            <a:ext cx="399827" cy="237979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9-04-12:09:26-d2sh1tm1bb2p4onbp45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18716" y="4291478"/>
            <a:ext cx="384880" cy="23786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8787913" y="67056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8787913" y="67056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8787913" y="77724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8787913" y="77724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 rot="5400000">
            <a:off x="9321379" y="72390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 rot="5400000">
            <a:off x="9321379" y="72390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 rot="5400000">
            <a:off x="8254446" y="72390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 rot="5400000">
            <a:off x="8254446" y="72390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5" descr="https://kimi-img.moonshot.cn/pub/slides/slides_tmpl/image/25-09-04-12:09:26-d2sh1tm1bb2p4onbp46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4404" y="7397750"/>
            <a:ext cx="444556" cy="12700"/>
          </a:xfrm>
          <a:prstGeom prst="rect">
            <a:avLst/>
          </a:prstGeom>
        </p:spPr>
      </p:pic>
      <p:pic>
        <p:nvPicPr>
          <p:cNvPr id="29" name="Image 6" descr="https://kimi-img.moonshot.cn/pub/slides/slides_tmpl/image/25-09-04-12:09:26-d2sh1tm1bb2p4onbp46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0331" y="7181850"/>
            <a:ext cx="12702" cy="444500"/>
          </a:xfrm>
          <a:prstGeom prst="rect">
            <a:avLst/>
          </a:prstGeom>
        </p:spPr>
      </p:pic>
      <p:pic>
        <p:nvPicPr>
          <p:cNvPr id="30" name="Image 7" descr="https://kimi-img.moonshot.cn/pub/slides/slides_tmpl/image/25-09-04-12:09:27-d2sh1tu1bb2p4onbp47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85021" y="7242455"/>
            <a:ext cx="323326" cy="323289"/>
          </a:xfrm>
          <a:prstGeom prst="rect">
            <a:avLst/>
          </a:prstGeom>
        </p:spPr>
      </p:pic>
      <p:pic>
        <p:nvPicPr>
          <p:cNvPr id="31" name="Image 8" descr="https://kimi-img.moonshot.cn/pub/slides/slides_tmpl/image/25-09-04-12:09:27-d2sh1tu1bb2p4onbp47g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85021" y="7242452"/>
            <a:ext cx="323326" cy="323289"/>
          </a:xfrm>
          <a:prstGeom prst="rect">
            <a:avLst/>
          </a:prstGeom>
        </p:spPr>
      </p:pic>
      <p:pic>
        <p:nvPicPr>
          <p:cNvPr id="32" name="Image 9" descr="https://kimi-img.moonshot.cn/pub/slides/slides_tmpl/image/25-09-04-12:09:27-d2sh1tu1bb2p4onbp48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16128" y="10555846"/>
            <a:ext cx="1731218" cy="628386"/>
          </a:xfrm>
          <a:prstGeom prst="rect">
            <a:avLst/>
          </a:prstGeom>
        </p:spPr>
      </p:pic>
      <p:pic>
        <p:nvPicPr>
          <p:cNvPr id="33" name="Image 10" descr="https://kimi-img.moonshot.cn/pub/slides/slides_tmpl/image/25-09-04-12:09:27-d2sh1tu1bb2p4onbp480.sv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16128" y="10030433"/>
            <a:ext cx="1731218" cy="628386"/>
          </a:xfrm>
          <a:prstGeom prst="rect">
            <a:avLst/>
          </a:prstGeom>
        </p:spPr>
      </p:pic>
      <p:pic>
        <p:nvPicPr>
          <p:cNvPr id="34" name="Image 11" descr="https://kimi-img.moonshot.cn/pub/slides/slides_tmpl/image/25-09-04-12:09:27-d2sh1tu1bb2p4onbp490.sv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716128" y="10293139"/>
            <a:ext cx="1731218" cy="628386"/>
          </a:xfrm>
          <a:prstGeom prst="rect">
            <a:avLst/>
          </a:prstGeom>
        </p:spPr>
      </p:pic>
      <p:pic>
        <p:nvPicPr>
          <p:cNvPr id="35" name="Image 12" descr="https://kimi-img.moonshot.cn/pub/slides/slides_tmpl/image/25-09-04-12:09:27-d2sh1tu1bb2p4onbp49g.sv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388812" y="4235450"/>
            <a:ext cx="1219352" cy="12700"/>
          </a:xfrm>
          <a:prstGeom prst="rect">
            <a:avLst/>
          </a:prstGeom>
        </p:spPr>
      </p:pic>
      <p:pic>
        <p:nvPicPr>
          <p:cNvPr id="36" name="Image 13" descr="https://kimi-img.moonshot.cn/pub/slides/slides_tmpl/image/25-09-04-12:09:27-d2sh1tu1bb2p4onbp4a0.sv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943756" y="7397750"/>
            <a:ext cx="1219352" cy="12700"/>
          </a:xfrm>
          <a:prstGeom prst="rect">
            <a:avLst/>
          </a:prstGeom>
        </p:spPr>
      </p:pic>
      <p:pic>
        <p:nvPicPr>
          <p:cNvPr id="37" name="Image 14" descr="https://kimi-img.moonshot.cn/pub/slides/slides_tmpl/image/25-09-04-12:09:27-d2sh1tu1bb2p4onbp4a0.sv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2369759" y="10560050"/>
            <a:ext cx="1219352" cy="12700"/>
          </a:xfrm>
          <a:prstGeom prst="rect">
            <a:avLst/>
          </a:prstGeom>
        </p:spPr>
      </p:pic>
      <p:sp>
        <p:nvSpPr>
          <p:cNvPr id="38" name="Text 21"/>
          <p:cNvSpPr/>
          <p:nvPr/>
        </p:nvSpPr>
        <p:spPr>
          <a:xfrm>
            <a:off x="11010690" y="38227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22"/>
          <p:cNvSpPr/>
          <p:nvPr/>
        </p:nvSpPr>
        <p:spPr>
          <a:xfrm>
            <a:off x="16739105" y="19558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KPIs</a:t>
            </a:r>
            <a:endParaRPr lang="en-US" sz="1600" dirty="0"/>
          </a:p>
        </p:txBody>
      </p:sp>
      <p:sp>
        <p:nvSpPr>
          <p:cNvPr id="40" name="Text 23"/>
          <p:cNvSpPr/>
          <p:nvPr/>
        </p:nvSpPr>
        <p:spPr>
          <a:xfrm>
            <a:off x="16739105" y="30226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 latency below ten seconds, memory layer 100% uptime, and system availability 99% monthly.</a:t>
            </a:r>
            <a:endParaRPr lang="en-US" sz="1600" dirty="0"/>
          </a:p>
        </p:txBody>
      </p:sp>
      <p:sp>
        <p:nvSpPr>
          <p:cNvPr id="41" name="Text 24"/>
          <p:cNvSpPr/>
          <p:nvPr/>
        </p:nvSpPr>
        <p:spPr>
          <a:xfrm>
            <a:off x="11010690" y="69850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25"/>
          <p:cNvSpPr/>
          <p:nvPr/>
        </p:nvSpPr>
        <p:spPr>
          <a:xfrm>
            <a:off x="1649619" y="56007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Experience Metrics</a:t>
            </a:r>
            <a:endParaRPr lang="en-US" sz="1600" dirty="0"/>
          </a:p>
        </p:txBody>
      </p:sp>
      <p:sp>
        <p:nvSpPr>
          <p:cNvPr id="43" name="Text 26"/>
          <p:cNvSpPr/>
          <p:nvPr/>
        </p:nvSpPr>
        <p:spPr>
          <a:xfrm>
            <a:off x="1649619" y="66675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satisfaction ≥85%, continuity perception rated at least four out of five, and increased conversation turns.</a:t>
            </a:r>
            <a:endParaRPr lang="en-US" sz="1600" dirty="0"/>
          </a:p>
        </p:txBody>
      </p:sp>
      <p:sp>
        <p:nvSpPr>
          <p:cNvPr id="44" name="Text 27"/>
          <p:cNvSpPr/>
          <p:nvPr/>
        </p:nvSpPr>
        <p:spPr>
          <a:xfrm>
            <a:off x="11010690" y="101473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28"/>
          <p:cNvSpPr/>
          <p:nvPr/>
        </p:nvSpPr>
        <p:spPr>
          <a:xfrm>
            <a:off x="16739105" y="82550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Iteration</a:t>
            </a:r>
            <a:endParaRPr lang="en-US" sz="1600" dirty="0"/>
          </a:p>
        </p:txBody>
      </p:sp>
      <p:sp>
        <p:nvSpPr>
          <p:cNvPr id="46" name="Text 29"/>
          <p:cNvSpPr/>
          <p:nvPr/>
        </p:nvSpPr>
        <p:spPr>
          <a:xfrm>
            <a:off x="16739105" y="93218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KPIs are logged and visualized on a dashboard for continuous improvement and validation.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Horizons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7-d2sh1tu1bb2p4onbp4b0.jp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41556" y="457200"/>
            <a:ext cx="10605826" cy="125095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q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37" y="457200"/>
            <a:ext cx="5652206" cy="125095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6569" y="12350801"/>
            <a:ext cx="317540" cy="952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05388" y="12192000"/>
            <a:ext cx="9526" cy="3175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12915928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7" name="Text 1"/>
          <p:cNvSpPr/>
          <p:nvPr/>
        </p:nvSpPr>
        <p:spPr>
          <a:xfrm>
            <a:off x="12915928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4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1331" y="11774488"/>
            <a:ext cx="4147068" cy="952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4-12:09:24-d2sh1t61bb2p4onbp3r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123578" y="457200"/>
            <a:ext cx="5652206" cy="1250950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78210" y="12350801"/>
            <a:ext cx="317540" cy="9525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37030" y="12192000"/>
            <a:ext cx="9526" cy="31750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8847570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13" name="Text 3"/>
          <p:cNvSpPr/>
          <p:nvPr/>
        </p:nvSpPr>
        <p:spPr>
          <a:xfrm>
            <a:off x="18847570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8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72972" y="11774488"/>
            <a:ext cx="4147068" cy="9525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903651" y="1219201"/>
            <a:ext cx="7498170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Towards Multimodal &amp; Research Ecosystem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3377419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Growth Path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2941332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Short-term addition of voice interaction and mobile apps, medium-term multilingual support, and long-term integration with wearable devices.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9309061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Collaboration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18872973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benchmarks for memory-forgetting algorithms and therapy-outcome analytics to invite collaboration with academic labs.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7200" y="2400301"/>
            <a:ext cx="5482852" cy="168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97200" y="1244600"/>
            <a:ext cx="43185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973" y="6802439"/>
            <a:ext cx="4636079" cy="95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1816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6" name="Text 3"/>
          <p:cNvSpPr/>
          <p:nvPr/>
        </p:nvSpPr>
        <p:spPr>
          <a:xfrm>
            <a:off x="281816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5424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8" name="Text 5"/>
          <p:cNvSpPr/>
          <p:nvPr/>
        </p:nvSpPr>
        <p:spPr>
          <a:xfrm>
            <a:off x="745424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89" y="6802439"/>
            <a:ext cx="4636079" cy="952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854658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1" name="Text 7"/>
          <p:cNvSpPr/>
          <p:nvPr/>
        </p:nvSpPr>
        <p:spPr>
          <a:xfrm>
            <a:off x="854658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318266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3" name="Text 9"/>
          <p:cNvSpPr/>
          <p:nvPr/>
        </p:nvSpPr>
        <p:spPr>
          <a:xfrm>
            <a:off x="1318266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9-04-12:09:15-d2sh1qu1bb2p4onbp2l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459" y="4610100"/>
            <a:ext cx="4280435" cy="42799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9:15-d2sh1qu1bb2p4onbp2l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2591" y="6502400"/>
            <a:ext cx="546168" cy="60960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9:15-d2sh1qu1bb2p4onbp2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31814" y="3923351"/>
            <a:ext cx="1654512" cy="2884798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9:15-d2sh1qu1bb2p4onbp2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190" y="5370686"/>
            <a:ext cx="1590254" cy="1437928"/>
          </a:xfrm>
          <a:prstGeom prst="rect">
            <a:avLst/>
          </a:prstGeom>
        </p:spPr>
      </p:pic>
      <p:pic>
        <p:nvPicPr>
          <p:cNvPr id="18" name="Image 6" descr="https://kimi-img.moonshot.cn/pub/slides/slides_tmpl/image/25-09-04-12:09:15-d2sh1qu1bb2p4onbp2n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33256" y="6640210"/>
            <a:ext cx="1473809" cy="168883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09-04-12:09:16-d2sh1r61bb2p4onbp2p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32329" y="6805676"/>
            <a:ext cx="1501067" cy="1120651"/>
          </a:xfrm>
          <a:prstGeom prst="rect">
            <a:avLst/>
          </a:prstGeom>
        </p:spPr>
      </p:pic>
      <p:pic>
        <p:nvPicPr>
          <p:cNvPr id="20" name="Image 8" descr="https://kimi-img.moonshot.cn/pub/slides/slides_tmpl/image/25-09-04-12:09:16-d2sh1r61bb2p4onbp2o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231876" y="6806152"/>
            <a:ext cx="1603585" cy="2440490"/>
          </a:xfrm>
          <a:prstGeom prst="rect">
            <a:avLst/>
          </a:prstGeom>
        </p:spPr>
      </p:pic>
      <p:pic>
        <p:nvPicPr>
          <p:cNvPr id="21" name="Image 9" descr="https://kimi-img.moonshot.cn/pub/slides/slides_tmpl/image/25-09-04-12:09:16-d2sh1r61bb2p4onbp2o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31709" y="6806469"/>
            <a:ext cx="1629320" cy="3900363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14706852" y="31877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3" name="Text 11"/>
          <p:cNvSpPr/>
          <p:nvPr/>
        </p:nvSpPr>
        <p:spPr>
          <a:xfrm>
            <a:off x="14706852" y="31877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2"/>
          <p:cNvSpPr/>
          <p:nvPr/>
        </p:nvSpPr>
        <p:spPr>
          <a:xfrm>
            <a:off x="14706852" y="46736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5" name="Text 13"/>
          <p:cNvSpPr/>
          <p:nvPr/>
        </p:nvSpPr>
        <p:spPr>
          <a:xfrm>
            <a:off x="14706852" y="46736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14"/>
          <p:cNvSpPr/>
          <p:nvPr/>
        </p:nvSpPr>
        <p:spPr>
          <a:xfrm>
            <a:off x="14706852" y="61595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7" name="Text 15"/>
          <p:cNvSpPr/>
          <p:nvPr/>
        </p:nvSpPr>
        <p:spPr>
          <a:xfrm>
            <a:off x="14706852" y="61595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16"/>
          <p:cNvSpPr/>
          <p:nvPr/>
        </p:nvSpPr>
        <p:spPr>
          <a:xfrm>
            <a:off x="14706852" y="76454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9" name="Text 17"/>
          <p:cNvSpPr/>
          <p:nvPr/>
        </p:nvSpPr>
        <p:spPr>
          <a:xfrm>
            <a:off x="14706852" y="76454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18"/>
          <p:cNvSpPr/>
          <p:nvPr/>
        </p:nvSpPr>
        <p:spPr>
          <a:xfrm>
            <a:off x="14706852" y="91313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1" name="Text 19"/>
          <p:cNvSpPr/>
          <p:nvPr/>
        </p:nvSpPr>
        <p:spPr>
          <a:xfrm>
            <a:off x="14706852" y="91313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0"/>
          <p:cNvSpPr/>
          <p:nvPr/>
        </p:nvSpPr>
        <p:spPr>
          <a:xfrm>
            <a:off x="14706852" y="106172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3" name="Text 21"/>
          <p:cNvSpPr/>
          <p:nvPr/>
        </p:nvSpPr>
        <p:spPr>
          <a:xfrm>
            <a:off x="14706852" y="106172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Text 22"/>
          <p:cNvSpPr/>
          <p:nvPr/>
        </p:nvSpPr>
        <p:spPr>
          <a:xfrm>
            <a:off x="14783061" y="33020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23"/>
          <p:cNvSpPr/>
          <p:nvPr/>
        </p:nvSpPr>
        <p:spPr>
          <a:xfrm>
            <a:off x="16307251" y="33020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14783061" y="47879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25"/>
          <p:cNvSpPr/>
          <p:nvPr/>
        </p:nvSpPr>
        <p:spPr>
          <a:xfrm>
            <a:off x="16307251" y="47879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38" name="Text 26"/>
          <p:cNvSpPr/>
          <p:nvPr/>
        </p:nvSpPr>
        <p:spPr>
          <a:xfrm>
            <a:off x="14783061" y="62738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27"/>
          <p:cNvSpPr/>
          <p:nvPr/>
        </p:nvSpPr>
        <p:spPr>
          <a:xfrm>
            <a:off x="16307251" y="62738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Blueprint</a:t>
            </a:r>
            <a:endParaRPr lang="en-US" sz="1600" dirty="0"/>
          </a:p>
        </p:txBody>
      </p:sp>
      <p:sp>
        <p:nvSpPr>
          <p:cNvPr id="40" name="Text 28"/>
          <p:cNvSpPr/>
          <p:nvPr/>
        </p:nvSpPr>
        <p:spPr>
          <a:xfrm>
            <a:off x="14783061" y="77597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Text 29"/>
          <p:cNvSpPr/>
          <p:nvPr/>
        </p:nvSpPr>
        <p:spPr>
          <a:xfrm>
            <a:off x="16307251" y="77597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&amp; Risk</a:t>
            </a:r>
            <a:endParaRPr lang="en-US" sz="1600" dirty="0"/>
          </a:p>
        </p:txBody>
      </p:sp>
      <p:sp>
        <p:nvSpPr>
          <p:cNvPr id="42" name="Text 30"/>
          <p:cNvSpPr/>
          <p:nvPr/>
        </p:nvSpPr>
        <p:spPr>
          <a:xfrm>
            <a:off x="14783061" y="92456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3" name="Text 31"/>
          <p:cNvSpPr/>
          <p:nvPr/>
        </p:nvSpPr>
        <p:spPr>
          <a:xfrm>
            <a:off x="16307251" y="92456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&amp; Metrics</a:t>
            </a:r>
            <a:endParaRPr lang="en-US" sz="1600" dirty="0"/>
          </a:p>
        </p:txBody>
      </p:sp>
      <p:sp>
        <p:nvSpPr>
          <p:cNvPr id="44" name="Text 32"/>
          <p:cNvSpPr/>
          <p:nvPr/>
        </p:nvSpPr>
        <p:spPr>
          <a:xfrm>
            <a:off x="14783061" y="107315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5" name="Text 33"/>
          <p:cNvSpPr/>
          <p:nvPr/>
        </p:nvSpPr>
        <p:spPr>
          <a:xfrm>
            <a:off x="16307251" y="107315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Horizons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30-d2sh1um1bb2p4onbp4s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064" y="3873500"/>
            <a:ext cx="5982448" cy="5981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05340" y="6677025"/>
            <a:ext cx="4960620" cy="160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252710" y="5541010"/>
            <a:ext cx="3878580" cy="135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128429" y="7442200"/>
            <a:ext cx="114314" cy="1143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6" name="Text 3"/>
          <p:cNvSpPr/>
          <p:nvPr/>
        </p:nvSpPr>
        <p:spPr>
          <a:xfrm>
            <a:off x="12128429" y="7442200"/>
            <a:ext cx="114314" cy="11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30867" y="-2489200"/>
            <a:ext cx="18709438" cy="187071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30867" y="-2489200"/>
            <a:ext cx="18709438" cy="18707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64815" y="10397068"/>
            <a:ext cx="3878218" cy="160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2042775" y="10396855"/>
            <a:ext cx="4852670" cy="160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</a:t>
            </a:r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9-d2sh1ue1bb2p4onbp4j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587" y="13208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38330" y="8382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Psychologist: 24/7 Empathetic Mental Support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4-12:09:27-d2sh1tu1bb2p4onbp4c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582" y="3746500"/>
            <a:ext cx="7430429" cy="86868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2:09:27-d2sh1tu1bb2p4onbp4cg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043" y="3746500"/>
            <a:ext cx="7430429" cy="86868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27-d2sh1tu1bb2p4onbp4d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13503" y="3746500"/>
            <a:ext cx="7430429" cy="86868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942756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67502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Product Vision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67502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Introducing an AI-driven mental health chatbot that offers continuous, empathetic support, remembering user history and preferences to provide personalized care.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3627216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35948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Audience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35948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Primarily aimed at students, addressing the scarcity of professional psychological resources and high costs, while ensuring privacy and accessibility.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21311677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704394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Opportunity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704394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hands-on project to gain practical experience in AI application development, focusing on real-world implementation and user feedback.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483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Pain Points &amp; Objective Tree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4-d2sh1t61bb2p4onbp3s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531" y="5711825"/>
            <a:ext cx="4521765" cy="635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2:09:24-d2sh1t61bb2p4onbp3s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633" y="7807325"/>
            <a:ext cx="4521765" cy="63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25-d2sh1te1bb2p4onbp3t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27" y="2715884"/>
            <a:ext cx="4813120" cy="4789816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2:09:25-d2sh1te1bb2p4onbp3s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9806" y="4318000"/>
            <a:ext cx="9526" cy="80518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2:09:28-d2sh1u61bb2p4onbp4g0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8458" y="7581900"/>
            <a:ext cx="4979022" cy="49784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4-12:09:25-d2sh1te1bb2p4onbp3t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21553" y="971550"/>
            <a:ext cx="419152" cy="127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4-12:09:25-d2sh1te1bb2p4onbp3u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931129" y="762000"/>
            <a:ext cx="12702" cy="41910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738530" y="4318000"/>
            <a:ext cx="46741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Identified Pain Points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738531" y="6045201"/>
            <a:ext cx="4640313" cy="434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wait times, high costs, and privacy concerns in traditional psychological consultations are major barriers for students seeking mental health support.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352632" y="6413500"/>
            <a:ext cx="46741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7352633" y="8140701"/>
            <a:ext cx="4640313" cy="434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develop an AI psychologist with professional knowledge, implement a multi-layer memory system, ensure local data storage for privacy, and explore low-cost deployment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8330" y="13843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Memory Stack: Never Forget a User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9-d2sh1ue1bb2p4onbp4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859" y="0"/>
            <a:ext cx="8827603" cy="1371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06878" y="2857500"/>
            <a:ext cx="6007851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106877" y="38608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Working Memory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06878" y="5080001"/>
            <a:ext cx="8526999" cy="246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Maintains short-term context for seamless conversation flow, ensuring the bot understands immediate dialogue cues.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585687" y="2857500"/>
            <a:ext cx="6007851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585686" y="38608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Episodic Memory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585687" y="5080001"/>
            <a:ext cx="8526999" cy="246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Records user interactions with timestamps, allowing the bot to track events and mood changes over time.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106878" y="8039100"/>
            <a:ext cx="6007851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6877" y="90424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Semantic Memory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06878" y="10261601"/>
            <a:ext cx="8526999" cy="246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Stores stable user traits and preferences, enabling the bot to provide consistent and personalized responses.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585687" y="8039100"/>
            <a:ext cx="6007851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585686" y="90424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Procedural Memory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585687" y="10261601"/>
            <a:ext cx="8526999" cy="246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Holds counselling skills and techniques, ensuring the bot can apply learned strategies to support users effectively.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18-d2sh1rm1bb2p4onbp34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0" y="2730500"/>
            <a:ext cx="8319135" cy="10629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46394" y="11303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Engine &amp; Personalized Empathy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18-d2sh1rm1bb2p4onbp35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6653" y="3384550"/>
            <a:ext cx="431854" cy="4254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18-d2sh1rm1bb2p4onbp36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60283" y="11531600"/>
            <a:ext cx="431854" cy="42545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2:09:18-d2sh1rm1bb2p4onbp36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93135" y="4200525"/>
            <a:ext cx="6219825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2:09:28-d2sh1u61bb2p4onbp4g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7642" y="2768600"/>
            <a:ext cx="12142718" cy="98171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6193135" y="4999990"/>
            <a:ext cx="6282055" cy="1858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Knowledge Engine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6193135" y="7302500"/>
            <a:ext cx="6178550" cy="434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AI psychologist integrates an evidence-based intervention library, dynamic learning from successful chats, and configurable personas to offer culturally sensitive, empathetic support.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Blueprint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Psychologist: An Empathetic Mental-Health Chatbot with Long-Term Memory</dc:title>
  <dc:subject>AI Psychologist: An Empathetic Mental-Health Chatbot with Long-Term Memory</dc:subject>
  <dc:creator>Kimi</dc:creator>
  <cp:lastModifiedBy>Kimi</cp:lastModifiedBy>
  <cp:revision>1</cp:revision>
  <dcterms:created xsi:type="dcterms:W3CDTF">2025-10-21T07:00:30Z</dcterms:created>
  <dcterms:modified xsi:type="dcterms:W3CDTF">2025-10-21T07:00:30Z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 Psychologist: An Empathetic Mental-Health Chatbot with Long-Term Memory","ContentProducer":"001191110108MACG2KBH8F10000","ProduceID":"d3ritqanae7bjel34u0g","ReservedCode1":"","ContentPropagator":"001191110108MACG2KBH8F20000","PropagateID":"d3ritqanae7bjel34u0g","ReservedCode2":""}</vt:lpwstr>
  </property>
</Properties>
</file>